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4" r:id="rId10"/>
    <p:sldId id="2147308103" r:id="rId11"/>
    <p:sldId id="2147308105" r:id="rId12"/>
    <p:sldId id="2147308101" r:id="rId13"/>
    <p:sldId id="2147308093" r:id="rId14"/>
    <p:sldId id="2147308100" r:id="rId15"/>
    <p:sldId id="2147308106" r:id="rId16"/>
    <p:sldId id="2147308107" r:id="rId17"/>
    <p:sldId id="2147308082" r:id="rId18"/>
    <p:sldId id="2147308079" r:id="rId19"/>
    <p:sldId id="2147308094" r:id="rId20"/>
    <p:sldId id="2147308083" r:id="rId21"/>
    <p:sldId id="2147308087" r:id="rId22"/>
    <p:sldId id="2147308085" r:id="rId23"/>
    <p:sldId id="2147308084" r:id="rId24"/>
    <p:sldId id="2147308090" r:id="rId25"/>
    <p:sldId id="2147308091" r:id="rId26"/>
    <p:sldId id="2147308092" r:id="rId27"/>
    <p:sldId id="21473080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25.jpe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3.jpg"/><Relationship Id="rId10" Type="http://schemas.openxmlformats.org/officeDocument/2006/relationships/image" Target="../media/image34.emf"/><Relationship Id="rId4" Type="http://schemas.openxmlformats.org/officeDocument/2006/relationships/image" Target="../media/image25.jpeg"/><Relationship Id="rId9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v0.1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D274B-0BBB-E36A-AAD4-B58ED4510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61" y="802916"/>
            <a:ext cx="8474764" cy="5165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16384E-98CA-E317-F97C-41EFE917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CB5134-BC94-7349-8DA7-6A77C0524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32CC6A-D610-06F2-554D-C19453773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machine readable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SAE xxx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XXX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 err="1">
                <a:solidFill>
                  <a:srgbClr val="000000"/>
                </a:solidFill>
              </a:rPr>
              <a:t>yyy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12DB5-EC3E-9D4D-6106-B034AB946E94}"/>
              </a:ext>
            </a:extLst>
          </p:cNvPr>
          <p:cNvSpPr txBox="1"/>
          <p:nvPr/>
        </p:nvSpPr>
        <p:spPr>
          <a:xfrm>
            <a:off x="742816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2D935-D25C-DC58-4B8B-41552A4A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of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42816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), command line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3825411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no, prior art for voice and gesture communication</a:t>
            </a:r>
            <a:br>
              <a:rPr lang="en-US" sz="1900" dirty="0"/>
            </a:br>
            <a:r>
              <a:rPr lang="en-US" sz="1900" dirty="0"/>
              <a:t>with machines goes back decades</a:t>
            </a:r>
          </a:p>
          <a:p>
            <a:pPr lvl="1"/>
            <a:r>
              <a:rPr lang="en-US" sz="1900" dirty="0"/>
              <a:t>no, patent has to be “non-obvious” to people in</a:t>
            </a:r>
            <a:br>
              <a:rPr lang="en-US" sz="1900" dirty="0"/>
            </a:br>
            <a:r>
              <a:rPr lang="en-US" sz="1900" dirty="0"/>
              <a:t>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978502" y="6106103"/>
            <a:ext cx="3007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excerpts from Amazon delivery drone patent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DC580-EC7F-11A3-1BD0-E2F60FE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41" y="3452718"/>
            <a:ext cx="3726822" cy="257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2" y="971876"/>
            <a:ext cx="4533403" cy="21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E146-D7FB-1961-CD47-C4519252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2296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maximize energy efficiency, resilience, flexibility, and adaptability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the correct approach to distributed intelligence, 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100" baseline="30000" dirty="0">
                <a:solidFill>
                  <a:srgbClr val="000000"/>
                </a:solidFill>
              </a:rPr>
              <a:t>1</a:t>
            </a:r>
            <a:r>
              <a:rPr lang="en-US" altLang="en-US" sz="2100" dirty="0">
                <a:solidFill>
                  <a:srgbClr val="000000"/>
                </a:solidFill>
              </a:rPr>
              <a:t> training methods, and 3GPP and IEEE P2P communication standards are emerging areas of innovation</a:t>
            </a:r>
          </a:p>
          <a:p>
            <a:pPr marL="182880" indent="-182880"/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they will make less money when intelligence is decentralized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difficult to recruit </a:t>
            </a:r>
            <a:r>
              <a:rPr lang="en-US" altLang="en-US" sz="2100" dirty="0" err="1">
                <a:solidFill>
                  <a:srgbClr val="000000"/>
                </a:solidFill>
              </a:rPr>
              <a:t>BigAI</a:t>
            </a:r>
            <a:r>
              <a:rPr lang="en-US" altLang="en-US" sz="2100" dirty="0">
                <a:solidFill>
                  <a:srgbClr val="000000"/>
                </a:solidFill>
              </a:rPr>
              <a:t> contributors to telecom and edge-centric</a:t>
            </a:r>
            <a:br>
              <a:rPr lang="en-US" altLang="en-US" sz="2100" dirty="0">
                <a:solidFill>
                  <a:srgbClr val="000000"/>
                </a:solidFill>
              </a:rPr>
            </a:br>
            <a:r>
              <a:rPr lang="en-US" altLang="en-US" sz="2100" dirty="0">
                <a:solidFill>
                  <a:srgbClr val="000000"/>
                </a:solidFill>
              </a:rPr>
              <a:t>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5103220" y="5668037"/>
            <a:ext cx="14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between agents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 and satcom networks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3GPP C-V2X (+ PC5 </a:t>
            </a:r>
            <a:r>
              <a:rPr lang="en-US" sz="2400" dirty="0" err="1"/>
              <a:t>sidelink</a:t>
            </a:r>
            <a:r>
              <a:rPr lang="en-US" sz="2400" dirty="0"/>
              <a:t> and relay), </a:t>
            </a:r>
            <a:r>
              <a:rPr lang="en-US" sz="2400" dirty="0" err="1"/>
              <a:t>HaLow</a:t>
            </a:r>
            <a:br>
              <a:rPr lang="en-US" sz="2400" dirty="0"/>
            </a:br>
            <a:r>
              <a:rPr lang="en-US" sz="2400" dirty="0"/>
              <a:t>802.11ah, </a:t>
            </a:r>
            <a:r>
              <a:rPr lang="en-US" sz="2400" dirty="0" err="1"/>
              <a:t>LoRa+LoRaWAN</a:t>
            </a:r>
            <a:r>
              <a:rPr lang="en-US" sz="2400" dirty="0"/>
              <a:t>, IEEE 802.11x DSRC</a:t>
            </a:r>
            <a:r>
              <a:rPr lang="en-US" sz="2400" baseline="30000" dirty="0"/>
              <a:t>1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bands, sometimes known as “mobile </a:t>
            </a:r>
            <a:r>
              <a:rPr lang="en-US" sz="2400" dirty="0" err="1"/>
              <a:t>WiFi</a:t>
            </a:r>
            <a:r>
              <a:rPr lang="en-US" sz="24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messages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optional text,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B693D5-3EF8-C47E-F620-65FE7A02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9" y="671924"/>
            <a:ext cx="7955862" cy="5406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4368-2B8F-BBF3-D495-5E117220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132579</TotalTime>
  <Words>2543</Words>
  <Application>Microsoft Office PowerPoint</Application>
  <PresentationFormat>Widescreen</PresentationFormat>
  <Paragraphs>348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– Architecture Diagram</vt:lpstr>
      <vt:lpstr>Technology – Data Flow Diagram</vt:lpstr>
      <vt:lpstr>Technology – Messaging</vt:lpstr>
      <vt:lpstr>Technology Challenges</vt:lpstr>
      <vt:lpstr>Hardware Examples</vt:lpstr>
      <vt:lpstr>Supplemental I</vt:lpstr>
      <vt:lpstr>Amazon Delivery Drone Patent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On-Device SLM for AI Applications</dc:title>
  <dc:subject>Signalgoic presentation at AI + Data meeting in San Jose, Sep 2024</dc:subject>
  <dc:creator>Jeff Brower</dc:creator>
  <cp:keywords/>
  <dc:description>Signalogic presentation at AI + Data Meeting in San Jose, Sep 2024</dc:description>
  <cp:lastModifiedBy>jeffrey brower</cp:lastModifiedBy>
  <cp:revision>528</cp:revision>
  <dcterms:created xsi:type="dcterms:W3CDTF">2017-07-27T01:24:04Z</dcterms:created>
  <dcterms:modified xsi:type="dcterms:W3CDTF">2025-12-12T19:27:47Z</dcterms:modified>
  <cp:category>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